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288" r:id="rId40"/>
    <p:sldId id="289" r:id="rId41"/>
    <p:sldId id="320" r:id="rId42"/>
    <p:sldId id="274" r:id="rId43"/>
    <p:sldId id="275"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p:restoredTop sz="85170"/>
  </p:normalViewPr>
  <p:slideViewPr>
    <p:cSldViewPr snapToGrid="0" snapToObjects="1">
      <p:cViewPr varScale="1">
        <p:scale>
          <a:sx n="108" d="100"/>
          <a:sy n="108" d="100"/>
        </p:scale>
        <p:origin x="16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Ibrahim </a:t>
            </a:r>
            <a:r>
              <a:rPr lang="en-US" dirty="0" err="1">
                <a:solidFill>
                  <a:schemeClr val="bg2"/>
                </a:solidFill>
                <a:latin typeface="Abadi"/>
                <a:ea typeface="SF Pro" pitchFamily="2" charset="0"/>
                <a:cs typeface="SF Pro" pitchFamily="2" charset="0"/>
              </a:rPr>
              <a:t>Yazici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January,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09511" cy="4351338"/>
          </a:xfrm>
          <a:prstGeom prst="rect">
            <a:avLst/>
          </a:prstGeom>
        </p:spPr>
        <p:txBody>
          <a:bodyPr/>
          <a:lstStyle/>
          <a:p>
            <a:r>
              <a:rPr lang="en-US" sz="2200" dirty="0">
                <a:solidFill>
                  <a:schemeClr val="accent3">
                    <a:lumMod val="25000"/>
                  </a:schemeClr>
                </a:solidFill>
                <a:latin typeface="Abadi" panose="020B0604020104020204" pitchFamily="34" charset="0"/>
              </a:rPr>
              <a:t>We perform some Exploratory Data Analysis (EDA) to find some patterns in the data and determine what would be the label for training supervised models.</a:t>
            </a:r>
          </a:p>
          <a:p>
            <a:r>
              <a:rPr lang="en-US" sz="2200" dirty="0">
                <a:solidFill>
                  <a:schemeClr val="accent3">
                    <a:lumMod val="25000"/>
                  </a:schemeClr>
                </a:solidFill>
                <a:latin typeface="Abadi" panose="020B0604020104020204" pitchFamily="34" charset="0"/>
              </a:rPr>
              <a:t>GitHub URL for the data wrangling notebook: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ibrahimyzc</a:t>
            </a:r>
            <a:r>
              <a:rPr lang="en-US" sz="2200" dirty="0">
                <a:solidFill>
                  <a:srgbClr val="1C7DDB"/>
                </a:solidFill>
                <a:latin typeface="Abadi" panose="020B0604020104020204" pitchFamily="34" charset="0"/>
              </a:rPr>
              <a:t>/Data-Science-Capstone/blob/main/labs-jupyter-spacex-Data%20wrangling.ipynb)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859212A1-6F48-6361-6B19-157BC9F446C7}"/>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200" dirty="0">
                <a:solidFill>
                  <a:srgbClr val="1C7DDB"/>
                </a:solidFill>
                <a:latin typeface="Abadi"/>
              </a:rPr>
              <a:t>There are several different cases where the booster did not land successfully. We will convert those outcomes into Training Labels with 1 and 0 </a:t>
            </a:r>
          </a:p>
          <a:p>
            <a:pPr marL="457200" indent="-457200">
              <a:buFont typeface="+mj-lt"/>
              <a:buAutoNum type="arabicPeriod"/>
            </a:pPr>
            <a:r>
              <a:rPr lang="en-US" sz="2200" dirty="0">
                <a:solidFill>
                  <a:srgbClr val="1C7DDB"/>
                </a:solidFill>
                <a:latin typeface="Abadi"/>
              </a:rPr>
              <a:t>Calculate the number of launches on each site</a:t>
            </a:r>
          </a:p>
          <a:p>
            <a:pPr marL="457200" indent="-457200">
              <a:buFont typeface="+mj-lt"/>
              <a:buAutoNum type="arabicPeriod"/>
            </a:pPr>
            <a:r>
              <a:rPr lang="en-US" sz="2200" dirty="0">
                <a:solidFill>
                  <a:srgbClr val="1C7DDB"/>
                </a:solidFill>
                <a:latin typeface="Abadi"/>
              </a:rPr>
              <a:t>Calculate the number and occurrence of each orbit</a:t>
            </a:r>
          </a:p>
          <a:p>
            <a:pPr marL="457200" indent="-457200">
              <a:buFont typeface="+mj-lt"/>
              <a:buAutoNum type="arabicPeriod"/>
            </a:pPr>
            <a:r>
              <a:rPr lang="en-US" sz="2200" dirty="0">
                <a:solidFill>
                  <a:srgbClr val="1C7DDB"/>
                </a:solidFill>
                <a:latin typeface="Abadi"/>
              </a:rPr>
              <a:t>Calculate the number and </a:t>
            </a:r>
            <a:r>
              <a:rPr lang="en-US" sz="2200" dirty="0" err="1">
                <a:solidFill>
                  <a:srgbClr val="1C7DDB"/>
                </a:solidFill>
                <a:latin typeface="Abadi"/>
              </a:rPr>
              <a:t>occurence</a:t>
            </a:r>
            <a:r>
              <a:rPr lang="en-US" sz="2200" dirty="0">
                <a:solidFill>
                  <a:srgbClr val="1C7DDB"/>
                </a:solidFill>
                <a:latin typeface="Abadi"/>
              </a:rPr>
              <a:t> of mission outcome of the orbits</a:t>
            </a:r>
          </a:p>
          <a:p>
            <a:pPr marL="457200" indent="-457200">
              <a:buFont typeface="+mj-lt"/>
              <a:buAutoNum type="arabicPeriod"/>
            </a:pPr>
            <a:r>
              <a:rPr lang="en-US" sz="2200" dirty="0">
                <a:solidFill>
                  <a:srgbClr val="1C7DDB"/>
                </a:solidFill>
                <a:latin typeface="Abadi"/>
              </a:rPr>
              <a:t>Create a landing outcome label from Outcome column</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650" y="1484230"/>
            <a:ext cx="1068796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perform exploratory some Data Analysis and Feature Engineering tasks:</a:t>
            </a:r>
          </a:p>
          <a:p>
            <a:pPr lvl="1">
              <a:lnSpc>
                <a:spcPct val="100000"/>
              </a:lnSpc>
              <a:spcBef>
                <a:spcPts val="1400"/>
              </a:spcBef>
              <a:buFont typeface="Wingdings" pitchFamily="2" charset="2"/>
              <a:buChar char="ü"/>
            </a:pPr>
            <a:r>
              <a:rPr lang="en-US" sz="1800" dirty="0">
                <a:solidFill>
                  <a:schemeClr val="accent3">
                    <a:lumMod val="25000"/>
                  </a:schemeClr>
                </a:solidFill>
                <a:latin typeface="Abadi"/>
              </a:rPr>
              <a:t>Visualize the relationship between Flight Number and Launch Site</a:t>
            </a:r>
          </a:p>
          <a:p>
            <a:pPr lvl="1">
              <a:lnSpc>
                <a:spcPct val="100000"/>
              </a:lnSpc>
              <a:spcBef>
                <a:spcPts val="1400"/>
              </a:spcBef>
              <a:buFont typeface="Wingdings" pitchFamily="2" charset="2"/>
              <a:buChar char="ü"/>
            </a:pPr>
            <a:r>
              <a:rPr lang="en-US" sz="1800" dirty="0">
                <a:solidFill>
                  <a:schemeClr val="accent3">
                    <a:lumMod val="25000"/>
                  </a:schemeClr>
                </a:solidFill>
                <a:latin typeface="Abadi"/>
              </a:rPr>
              <a:t>Visualize the relationship between Payload and Launch Site</a:t>
            </a:r>
          </a:p>
          <a:p>
            <a:pPr lvl="1">
              <a:lnSpc>
                <a:spcPct val="100000"/>
              </a:lnSpc>
              <a:spcBef>
                <a:spcPts val="1400"/>
              </a:spcBef>
              <a:buFont typeface="Wingdings" pitchFamily="2" charset="2"/>
              <a:buChar char="ü"/>
            </a:pPr>
            <a:r>
              <a:rPr lang="en-US" sz="1800" dirty="0">
                <a:solidFill>
                  <a:schemeClr val="accent3">
                    <a:lumMod val="25000"/>
                  </a:schemeClr>
                </a:solidFill>
                <a:latin typeface="Abadi"/>
              </a:rPr>
              <a:t>Visualize the relationship between success rate of each orbit type</a:t>
            </a:r>
          </a:p>
          <a:p>
            <a:pPr lvl="1">
              <a:lnSpc>
                <a:spcPct val="100000"/>
              </a:lnSpc>
              <a:spcBef>
                <a:spcPts val="1400"/>
              </a:spcBef>
              <a:buFont typeface="Wingdings" pitchFamily="2" charset="2"/>
              <a:buChar char="ü"/>
            </a:pPr>
            <a:r>
              <a:rPr lang="en-US" sz="1800" dirty="0">
                <a:solidFill>
                  <a:schemeClr val="accent3">
                    <a:lumMod val="25000"/>
                  </a:schemeClr>
                </a:solidFill>
                <a:latin typeface="Abadi"/>
              </a:rPr>
              <a:t>Visualize the relationship between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Orbit type</a:t>
            </a:r>
          </a:p>
          <a:p>
            <a:pPr lvl="1">
              <a:lnSpc>
                <a:spcPct val="100000"/>
              </a:lnSpc>
              <a:spcBef>
                <a:spcPts val="1400"/>
              </a:spcBef>
              <a:buFont typeface="Wingdings" pitchFamily="2" charset="2"/>
              <a:buChar char="ü"/>
            </a:pPr>
            <a:r>
              <a:rPr lang="en-US" sz="1800" dirty="0">
                <a:solidFill>
                  <a:schemeClr val="accent3">
                    <a:lumMod val="25000"/>
                  </a:schemeClr>
                </a:solidFill>
                <a:latin typeface="Abadi"/>
              </a:rPr>
              <a:t>Visualize the relationship between Payload and Orbit type</a:t>
            </a:r>
          </a:p>
          <a:p>
            <a:pPr lvl="1">
              <a:lnSpc>
                <a:spcPct val="100000"/>
              </a:lnSpc>
              <a:spcBef>
                <a:spcPts val="1400"/>
              </a:spcBef>
              <a:buFont typeface="Wingdings" pitchFamily="2" charset="2"/>
              <a:buChar char="ü"/>
            </a:pPr>
            <a:r>
              <a:rPr lang="en-US" sz="1800" dirty="0">
                <a:solidFill>
                  <a:schemeClr val="accent3">
                    <a:lumMod val="25000"/>
                  </a:schemeClr>
                </a:solidFill>
                <a:latin typeface="Abadi"/>
              </a:rPr>
              <a:t>Visualize the launch success yearly trend</a:t>
            </a:r>
          </a:p>
          <a:p>
            <a:pPr lvl="1">
              <a:lnSpc>
                <a:spcPct val="100000"/>
              </a:lnSpc>
              <a:spcBef>
                <a:spcPts val="1400"/>
              </a:spcBef>
              <a:buFont typeface="Wingdings" pitchFamily="2" charset="2"/>
              <a:buChar char="ü"/>
            </a:pPr>
            <a:r>
              <a:rPr lang="en-US" sz="1800" dirty="0">
                <a:solidFill>
                  <a:schemeClr val="accent3">
                    <a:lumMod val="25000"/>
                  </a:schemeClr>
                </a:solidFill>
                <a:latin typeface="Abadi"/>
              </a:rPr>
              <a:t>Create dummy variables to categorical columns</a:t>
            </a:r>
          </a:p>
          <a:p>
            <a:pPr lvl="1">
              <a:lnSpc>
                <a:spcPct val="100000"/>
              </a:lnSpc>
              <a:spcBef>
                <a:spcPts val="1400"/>
              </a:spcBef>
              <a:buFont typeface="Wingdings" pitchFamily="2" charset="2"/>
              <a:buChar char="ü"/>
            </a:pPr>
            <a:r>
              <a:rPr lang="en-US" sz="1800" dirty="0">
                <a:solidFill>
                  <a:schemeClr val="accent3">
                    <a:lumMod val="25000"/>
                  </a:schemeClr>
                </a:solidFill>
                <a:latin typeface="Abadi"/>
              </a:rPr>
              <a:t>Cast all numeric columns to `float64`</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ibrahimyzc</a:t>
            </a:r>
            <a:r>
              <a:rPr lang="en-US" sz="2200" dirty="0">
                <a:solidFill>
                  <a:srgbClr val="1C7DDB"/>
                </a:solidFill>
                <a:latin typeface="Abadi" panose="020B0604020104020204" pitchFamily="34" charset="0"/>
              </a:rPr>
              <a:t>/Data-Science-Capstone/blob/main/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eda</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dataviz.ipynb.jupyterlite.ipynb</a:t>
            </a:r>
            <a:r>
              <a:rPr lang="en-US" sz="2200" dirty="0">
                <a:solidFill>
                  <a:srgbClr val="1C7DDB"/>
                </a:solidFill>
                <a:latin typeface="Abadi" panose="020B0604020104020204" pitchFamily="34" charset="0"/>
              </a:rPr>
              <a:t>)</a:t>
            </a:r>
            <a:endParaRPr lang="en-US" dirty="0">
              <a:solidFill>
                <a:srgbClr val="1C7DD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5842" y="1380967"/>
            <a:ext cx="11200316" cy="464460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execute SQL queries to perform the following tasks:</a:t>
            </a:r>
          </a:p>
          <a:p>
            <a:pPr lvl="1">
              <a:lnSpc>
                <a:spcPct val="100000"/>
              </a:lnSpc>
              <a:spcBef>
                <a:spcPts val="1400"/>
              </a:spcBef>
              <a:buFont typeface="Wingdings" pitchFamily="2" charset="2"/>
              <a:buChar char="ü"/>
            </a:pPr>
            <a:r>
              <a:rPr lang="en-US" dirty="0"/>
              <a:t>Display the names of the unique launch sites in the space mission</a:t>
            </a:r>
          </a:p>
          <a:p>
            <a:pPr lvl="1">
              <a:lnSpc>
                <a:spcPct val="100000"/>
              </a:lnSpc>
              <a:spcBef>
                <a:spcPts val="1400"/>
              </a:spcBef>
              <a:buFont typeface="Wingdings" pitchFamily="2" charset="2"/>
              <a:buChar char="ü"/>
            </a:pPr>
            <a:r>
              <a:rPr lang="en-US" dirty="0"/>
              <a:t>Display 5 records where launch sites begin with the string 'CCA'</a:t>
            </a:r>
          </a:p>
          <a:p>
            <a:pPr lvl="1">
              <a:lnSpc>
                <a:spcPct val="100000"/>
              </a:lnSpc>
              <a:spcBef>
                <a:spcPts val="1400"/>
              </a:spcBef>
              <a:buFont typeface="Wingdings" pitchFamily="2" charset="2"/>
              <a:buChar char="ü"/>
            </a:pPr>
            <a:r>
              <a:rPr lang="en-US" dirty="0"/>
              <a:t>Display the total payload mass carried by boosters launched by NASA (CRS)</a:t>
            </a:r>
          </a:p>
          <a:p>
            <a:pPr lvl="1">
              <a:lnSpc>
                <a:spcPct val="100000"/>
              </a:lnSpc>
              <a:spcBef>
                <a:spcPts val="1400"/>
              </a:spcBef>
              <a:buFont typeface="Wingdings" pitchFamily="2" charset="2"/>
              <a:buChar char="ü"/>
            </a:pPr>
            <a:r>
              <a:rPr lang="en-US" dirty="0"/>
              <a:t>Display average payload mass carried by booster version F9 v1.1</a:t>
            </a:r>
          </a:p>
          <a:p>
            <a:pPr lvl="1">
              <a:lnSpc>
                <a:spcPct val="100000"/>
              </a:lnSpc>
              <a:spcBef>
                <a:spcPts val="1400"/>
              </a:spcBef>
              <a:buFont typeface="Wingdings" pitchFamily="2" charset="2"/>
              <a:buChar char="ü"/>
            </a:pPr>
            <a:r>
              <a:rPr lang="en-US" dirty="0"/>
              <a:t>List the date when the first </a:t>
            </a:r>
            <a:r>
              <a:rPr lang="en-US" dirty="0" err="1"/>
              <a:t>succesful</a:t>
            </a:r>
            <a:r>
              <a:rPr lang="en-US" dirty="0"/>
              <a:t> landing outcome in ground pad was </a:t>
            </a:r>
            <a:r>
              <a:rPr lang="en-US" dirty="0" err="1"/>
              <a:t>acheived</a:t>
            </a:r>
            <a:r>
              <a:rPr lang="en-US" dirty="0"/>
              <a:t>.</a:t>
            </a:r>
          </a:p>
          <a:p>
            <a:pPr lvl="1">
              <a:lnSpc>
                <a:spcPct val="100000"/>
              </a:lnSpc>
              <a:spcBef>
                <a:spcPts val="1400"/>
              </a:spcBef>
              <a:buFont typeface="Wingdings" pitchFamily="2" charset="2"/>
              <a:buChar char="ü"/>
            </a:pPr>
            <a:r>
              <a:rPr lang="en-US" dirty="0"/>
              <a:t>List names of the </a:t>
            </a:r>
            <a:r>
              <a:rPr lang="en-US" dirty="0" err="1"/>
              <a:t>booster_versions</a:t>
            </a:r>
            <a:r>
              <a:rPr lang="en-US" dirty="0"/>
              <a:t> which have carried the maximum payload mass.</a:t>
            </a:r>
          </a:p>
          <a:p>
            <a:pPr>
              <a:lnSpc>
                <a:spcPct val="100000"/>
              </a:lnSpc>
              <a:spcBef>
                <a:spcPts val="1400"/>
              </a:spcBef>
            </a:pPr>
            <a:r>
              <a:rPr lang="en-US" sz="2400" dirty="0"/>
              <a:t>GitHub URL: </a:t>
            </a:r>
            <a:r>
              <a:rPr lang="en-US" sz="2400" dirty="0">
                <a:solidFill>
                  <a:srgbClr val="1C7DDB"/>
                </a:solidFill>
              </a:rPr>
              <a:t>(https://</a:t>
            </a:r>
            <a:r>
              <a:rPr lang="en-US" sz="2400" dirty="0" err="1">
                <a:solidFill>
                  <a:srgbClr val="1C7DDB"/>
                </a:solidFill>
              </a:rPr>
              <a:t>github.com</a:t>
            </a:r>
            <a:r>
              <a:rPr lang="en-US" sz="2400" dirty="0">
                <a:solidFill>
                  <a:srgbClr val="1C7DDB"/>
                </a:solidFill>
              </a:rPr>
              <a:t>/</a:t>
            </a:r>
            <a:r>
              <a:rPr lang="en-US" sz="2400" dirty="0" err="1">
                <a:solidFill>
                  <a:srgbClr val="1C7DDB"/>
                </a:solidFill>
              </a:rPr>
              <a:t>ibrahimyzc</a:t>
            </a:r>
            <a:r>
              <a:rPr lang="en-US" sz="2400" dirty="0">
                <a:solidFill>
                  <a:srgbClr val="1C7DDB"/>
                </a:solidFill>
              </a:rPr>
              <a:t>/Data-Science-Capstone/blob/main/</a:t>
            </a:r>
            <a:r>
              <a:rPr lang="en-US" sz="2400" dirty="0" err="1">
                <a:solidFill>
                  <a:srgbClr val="1C7DDB"/>
                </a:solidFill>
              </a:rPr>
              <a:t>jupyter</a:t>
            </a:r>
            <a:r>
              <a:rPr lang="en-US" sz="2400" dirty="0">
                <a:solidFill>
                  <a:srgbClr val="1C7DDB"/>
                </a:solidFill>
              </a:rPr>
              <a:t>-labs-</a:t>
            </a:r>
            <a:r>
              <a:rPr lang="en-US" sz="2400" dirty="0" err="1">
                <a:solidFill>
                  <a:srgbClr val="1C7DDB"/>
                </a:solidFill>
              </a:rPr>
              <a:t>eda</a:t>
            </a:r>
            <a:r>
              <a:rPr lang="en-US" sz="2400" dirty="0">
                <a:solidFill>
                  <a:srgbClr val="1C7DDB"/>
                </a:solidFill>
              </a:rPr>
              <a:t>-</a:t>
            </a:r>
            <a:r>
              <a:rPr lang="en-US" sz="2400" dirty="0" err="1">
                <a:solidFill>
                  <a:srgbClr val="1C7DDB"/>
                </a:solidFill>
              </a:rPr>
              <a:t>sql-coursera_sqllite.ipynb</a:t>
            </a:r>
            <a:r>
              <a:rPr lang="en-US" sz="2400" dirty="0">
                <a:solidFill>
                  <a:srgbClr val="1C7DDB"/>
                </a:solidFill>
              </a:rPr>
              <a:t>)</a:t>
            </a:r>
          </a:p>
          <a:p>
            <a:pPr marL="457200" lvl="1" indent="0">
              <a:lnSpc>
                <a:spcPct val="100000"/>
              </a:lnSpc>
              <a:spcBef>
                <a:spcPts val="1400"/>
              </a:spcBef>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performed interactive visual analytics using Folium:</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Create and add </a:t>
            </a:r>
            <a:r>
              <a:rPr lang="en-US" sz="1800" dirty="0" err="1">
                <a:solidFill>
                  <a:schemeClr val="accent3">
                    <a:lumMod val="25000"/>
                  </a:schemeClr>
                </a:solidFill>
                <a:latin typeface="Abadi" panose="020B0604020104020204" pitchFamily="34" charset="0"/>
              </a:rPr>
              <a:t>folium.Circle</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folium.Marker</a:t>
            </a:r>
            <a:r>
              <a:rPr lang="en-US" sz="1800" dirty="0">
                <a:solidFill>
                  <a:schemeClr val="accent3">
                    <a:lumMod val="25000"/>
                  </a:schemeClr>
                </a:solidFill>
                <a:latin typeface="Abadi" panose="020B0604020104020204" pitchFamily="34" charset="0"/>
              </a:rPr>
              <a:t> for each launch site on the site map to explore the map by zoom-in/out the marked areas</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Mark the success/failed launches for each site on the map</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Calculate the distances between a launch site to its proximities</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Add Mouse Position to get the coordinate (Lat, Long) for a mouse over on the map</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Create a marker with distance to a closest city, railway, highway, etc.</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Draw a line between the marker to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ibrahimyzc</a:t>
            </a:r>
            <a:r>
              <a:rPr lang="en-US" sz="2200" dirty="0">
                <a:solidFill>
                  <a:srgbClr val="1C7DDB"/>
                </a:solidFill>
                <a:latin typeface="Abadi" panose="020B0604020104020204" pitchFamily="34" charset="0"/>
              </a:rPr>
              <a:t>/Data-Science-Capstone/blob/main/</a:t>
            </a:r>
            <a:r>
              <a:rPr lang="en-US" sz="2200" dirty="0" err="1">
                <a:solidFill>
                  <a:srgbClr val="1C7DDB"/>
                </a:solidFill>
                <a:latin typeface="Abadi" panose="020B0604020104020204" pitchFamily="34" charset="0"/>
              </a:rPr>
              <a:t>lab_jupyter_launch_site_location.jupyterlite.ipynb</a:t>
            </a:r>
            <a:r>
              <a:rPr lang="en-US" sz="2200" dirty="0">
                <a:solidFill>
                  <a:srgbClr val="1C7DDB"/>
                </a:solidFill>
                <a:latin typeface="Abadi" panose="020B0604020104020204" pitchFamily="34" charset="0"/>
              </a:rPr>
              <a:t>)</a:t>
            </a:r>
            <a:endParaRPr lang="en-US" dirty="0">
              <a:solidFill>
                <a:srgbClr val="1C7DDB"/>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13273" cy="4351338"/>
          </a:xfrm>
          <a:prstGeom prst="rect">
            <a:avLst/>
          </a:prstGeom>
        </p:spPr>
        <p:txBody>
          <a:bodyPr>
            <a:noAutofit/>
          </a:bodyPr>
          <a:lstStyle/>
          <a:p>
            <a:pPr algn="l"/>
            <a:r>
              <a:rPr lang="en-US" sz="1800" b="0" i="0" dirty="0">
                <a:effectLst/>
                <a:latin typeface="system-ui"/>
              </a:rPr>
              <a:t>We performed exploratory Data Analysis and determine Training Labels:</a:t>
            </a:r>
          </a:p>
          <a:p>
            <a:pPr lvl="1"/>
            <a:r>
              <a:rPr lang="en-US" sz="1800" dirty="0">
                <a:latin typeface="system-ui"/>
              </a:rPr>
              <a:t>C</a:t>
            </a:r>
            <a:r>
              <a:rPr lang="en-US" sz="1800" b="0" i="0" dirty="0">
                <a:effectLst/>
                <a:latin typeface="system-ui"/>
              </a:rPr>
              <a:t>reate a column for the class</a:t>
            </a:r>
          </a:p>
          <a:p>
            <a:pPr lvl="1"/>
            <a:r>
              <a:rPr lang="en-US" sz="1800" b="0" i="0" dirty="0">
                <a:effectLst/>
                <a:latin typeface="system-ui"/>
              </a:rPr>
              <a:t>Standardize the data</a:t>
            </a:r>
          </a:p>
          <a:p>
            <a:pPr lvl="1"/>
            <a:r>
              <a:rPr lang="en-US" sz="1800" b="0" i="0" dirty="0">
                <a:effectLst/>
                <a:latin typeface="system-ui"/>
              </a:rPr>
              <a:t>Split into training data and test data</a:t>
            </a:r>
          </a:p>
          <a:p>
            <a:pPr algn="l"/>
            <a:r>
              <a:rPr lang="en-US" sz="1800" b="0" i="0" dirty="0">
                <a:effectLst/>
                <a:latin typeface="system-ui"/>
              </a:rPr>
              <a:t>We determined best Hyperparameter for SVM, Classification Trees and Logistic Regression</a:t>
            </a:r>
          </a:p>
          <a:p>
            <a:pPr algn="l">
              <a:buFont typeface="Arial" panose="020B0604020202020204" pitchFamily="34" charset="0"/>
              <a:buChar char="•"/>
            </a:pPr>
            <a:r>
              <a:rPr lang="en-US" sz="1800" b="0" i="0" dirty="0">
                <a:effectLst/>
                <a:latin typeface="system-ui"/>
              </a:rPr>
              <a:t>We discovered the method performs best using test data</a:t>
            </a:r>
          </a:p>
          <a:p>
            <a:pPr>
              <a:lnSpc>
                <a:spcPct val="100000"/>
              </a:lnSpc>
              <a:spcBef>
                <a:spcPts val="1400"/>
              </a:spcBef>
            </a:pPr>
            <a:r>
              <a:rPr lang="en-US" sz="1800" dirty="0">
                <a:solidFill>
                  <a:schemeClr val="accent3">
                    <a:lumMod val="25000"/>
                  </a:schemeClr>
                </a:solidFill>
                <a:latin typeface="Abadi" panose="020B0604020104020204" pitchFamily="34" charset="0"/>
              </a:rPr>
              <a:t>GitHub URL: </a:t>
            </a:r>
            <a:r>
              <a:rPr lang="en-US" sz="1800" dirty="0">
                <a:solidFill>
                  <a:srgbClr val="1C7DDB"/>
                </a:solidFill>
                <a:latin typeface="Abadi" panose="020B0604020104020204" pitchFamily="34" charset="0"/>
              </a:rPr>
              <a:t>(https://</a:t>
            </a:r>
            <a:r>
              <a:rPr lang="en-US" sz="1800" dirty="0" err="1">
                <a:solidFill>
                  <a:srgbClr val="1C7DDB"/>
                </a:solidFill>
                <a:latin typeface="Abadi" panose="020B0604020104020204" pitchFamily="34" charset="0"/>
              </a:rPr>
              <a:t>github.com</a:t>
            </a:r>
            <a:r>
              <a:rPr lang="en-US" sz="1800" dirty="0">
                <a:solidFill>
                  <a:srgbClr val="1C7DDB"/>
                </a:solidFill>
                <a:latin typeface="Abadi" panose="020B0604020104020204" pitchFamily="34" charset="0"/>
              </a:rPr>
              <a:t>/</a:t>
            </a:r>
            <a:r>
              <a:rPr lang="en-US" sz="1800" dirty="0" err="1">
                <a:solidFill>
                  <a:srgbClr val="1C7DDB"/>
                </a:solidFill>
                <a:latin typeface="Abadi" panose="020B0604020104020204" pitchFamily="34" charset="0"/>
              </a:rPr>
              <a:t>ibrahimyzc</a:t>
            </a:r>
            <a:r>
              <a:rPr lang="en-US" sz="1800" dirty="0">
                <a:solidFill>
                  <a:srgbClr val="1C7DDB"/>
                </a:solidFill>
                <a:latin typeface="Abadi" panose="020B0604020104020204" pitchFamily="34" charset="0"/>
              </a:rPr>
              <a:t>/Data-Science-Capstone/blob/main/SpaceX_Machine_Learning_Prediction_Part_5.jupyterlite.ipynb)</a:t>
            </a:r>
            <a:endParaRPr lang="en-US" sz="1800" dirty="0">
              <a:solidFill>
                <a:srgbClr val="1C7DD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A7F63124-9A00-AB3A-BCBC-334DCB4543AD}"/>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800" dirty="0">
                <a:solidFill>
                  <a:srgbClr val="1C7DDB"/>
                </a:solidFill>
                <a:latin typeface="Abadi"/>
              </a:rPr>
              <a:t>Standardize the data</a:t>
            </a:r>
          </a:p>
          <a:p>
            <a:pPr marL="457200" indent="-457200">
              <a:buFont typeface="+mj-lt"/>
              <a:buAutoNum type="arabicPeriod"/>
            </a:pPr>
            <a:r>
              <a:rPr lang="en-US" sz="1800" dirty="0">
                <a:solidFill>
                  <a:srgbClr val="1C7DDB"/>
                </a:solidFill>
                <a:latin typeface="Abadi"/>
              </a:rPr>
              <a:t>Split the data into training and test data</a:t>
            </a:r>
          </a:p>
          <a:p>
            <a:pPr marL="457200" indent="-457200">
              <a:buFont typeface="+mj-lt"/>
              <a:buAutoNum type="arabicPeriod"/>
            </a:pPr>
            <a:r>
              <a:rPr lang="en-US" sz="1800" dirty="0">
                <a:solidFill>
                  <a:srgbClr val="1C7DDB"/>
                </a:solidFill>
                <a:latin typeface="Abadi"/>
              </a:rPr>
              <a:t>Create a </a:t>
            </a:r>
            <a:r>
              <a:rPr lang="en-US" sz="1800" dirty="0" err="1">
                <a:solidFill>
                  <a:srgbClr val="1C7DDB"/>
                </a:solidFill>
                <a:latin typeface="Abadi"/>
              </a:rPr>
              <a:t>dataframe</a:t>
            </a:r>
            <a:r>
              <a:rPr lang="en-US" sz="1800" dirty="0">
                <a:solidFill>
                  <a:srgbClr val="1C7DDB"/>
                </a:solidFill>
                <a:latin typeface="Abadi"/>
              </a:rPr>
              <a:t> from parsed values</a:t>
            </a:r>
          </a:p>
          <a:p>
            <a:pPr marL="457200" indent="-457200">
              <a:buFont typeface="+mj-lt"/>
              <a:buAutoNum type="arabicPeriod"/>
            </a:pPr>
            <a:r>
              <a:rPr lang="en-US" sz="1800" dirty="0">
                <a:solidFill>
                  <a:srgbClr val="1C7DDB"/>
                </a:solidFill>
                <a:latin typeface="Abadi"/>
              </a:rPr>
              <a:t>Create a logistic regression object then create a </a:t>
            </a:r>
            <a:r>
              <a:rPr lang="en-US" sz="1800" dirty="0" err="1">
                <a:solidFill>
                  <a:srgbClr val="1C7DDB"/>
                </a:solidFill>
                <a:latin typeface="Abadi"/>
              </a:rPr>
              <a:t>GridSearchCV</a:t>
            </a:r>
            <a:r>
              <a:rPr lang="en-US" sz="1800" dirty="0">
                <a:solidFill>
                  <a:srgbClr val="1C7DDB"/>
                </a:solidFill>
                <a:latin typeface="Abadi"/>
              </a:rPr>
              <a:t> to find the best parameters</a:t>
            </a:r>
          </a:p>
          <a:p>
            <a:pPr marL="457200" indent="-457200">
              <a:buFont typeface="+mj-lt"/>
              <a:buAutoNum type="arabicPeriod"/>
            </a:pPr>
            <a:r>
              <a:rPr lang="en-US" sz="1800" dirty="0">
                <a:solidFill>
                  <a:srgbClr val="1C7DDB"/>
                </a:solidFill>
                <a:latin typeface="Abadi"/>
              </a:rPr>
              <a:t>Calculate the accuracy on the test data using the method score</a:t>
            </a:r>
          </a:p>
          <a:p>
            <a:pPr marL="457200" indent="-457200">
              <a:buFont typeface="+mj-lt"/>
              <a:buAutoNum type="arabicPeriod"/>
            </a:pPr>
            <a:r>
              <a:rPr lang="en-US" sz="1800" dirty="0">
                <a:solidFill>
                  <a:srgbClr val="1C7DDB"/>
                </a:solidFill>
                <a:latin typeface="Abadi"/>
              </a:rPr>
              <a:t>Repeat the same process for support vector machine, decision tree classifier, and k nearest neighbors.</a:t>
            </a:r>
          </a:p>
          <a:p>
            <a:pPr marL="457200" indent="-457200">
              <a:buFont typeface="+mj-lt"/>
              <a:buAutoNum type="arabicPeriod"/>
            </a:pPr>
            <a:r>
              <a:rPr lang="en-US" sz="1800" dirty="0">
                <a:solidFill>
                  <a:srgbClr val="1C7DDB"/>
                </a:solidFill>
                <a:latin typeface="Abadi"/>
              </a:rPr>
              <a:t>Find the method performs best using the test data</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41A5CB36-914E-7356-43E0-40D4ABAF569F}"/>
              </a:ext>
            </a:extLst>
          </p:cNvPr>
          <p:cNvPicPr>
            <a:picLocks noChangeAspect="1"/>
          </p:cNvPicPr>
          <p:nvPr/>
        </p:nvPicPr>
        <p:blipFill>
          <a:blip r:embed="rId3"/>
          <a:stretch>
            <a:fillRect/>
          </a:stretch>
        </p:blipFill>
        <p:spPr>
          <a:xfrm>
            <a:off x="522556" y="3203187"/>
            <a:ext cx="11146887" cy="2183240"/>
          </a:xfrm>
          <a:prstGeom prst="rect">
            <a:avLst/>
          </a:prstGeom>
        </p:spPr>
      </p:pic>
      <p:sp>
        <p:nvSpPr>
          <p:cNvPr id="7" name="TextBox 6">
            <a:extLst>
              <a:ext uri="{FF2B5EF4-FFF2-40B4-BE49-F238E27FC236}">
                <a16:creationId xmlns:a16="http://schemas.microsoft.com/office/drawing/2014/main" id="{227DB8C1-AC60-EDC1-3C33-8FFD0C5E87E1}"/>
              </a:ext>
            </a:extLst>
          </p:cNvPr>
          <p:cNvSpPr txBox="1"/>
          <p:nvPr/>
        </p:nvSpPr>
        <p:spPr>
          <a:xfrm>
            <a:off x="770011" y="1737215"/>
            <a:ext cx="9301348" cy="923330"/>
          </a:xfrm>
          <a:prstGeom prst="rect">
            <a:avLst/>
          </a:prstGeom>
          <a:noFill/>
        </p:spPr>
        <p:txBody>
          <a:bodyPr wrap="square">
            <a:spAutoFit/>
          </a:bodyPr>
          <a:lstStyle/>
          <a:p>
            <a:r>
              <a:rPr lang="en-US" dirty="0">
                <a:latin typeface="Abadi" panose="020B0604020104020204" pitchFamily="34" charset="0"/>
              </a:rPr>
              <a:t>D</a:t>
            </a:r>
            <a:r>
              <a:rPr lang="en-US" b="0" i="0" dirty="0">
                <a:effectLst/>
                <a:latin typeface="Abadi" panose="020B0604020104020204" pitchFamily="34" charset="0"/>
              </a:rPr>
              <a:t>ifferent launch sites have different success rates. </a:t>
            </a:r>
            <a:r>
              <a:rPr lang="en-US" dirty="0">
                <a:latin typeface="Abadi" panose="020B0604020104020204" pitchFamily="34" charset="0"/>
              </a:rPr>
              <a:t>CCAFS LC-40</a:t>
            </a:r>
            <a:r>
              <a:rPr lang="en-US" b="0" i="0" dirty="0">
                <a:effectLst/>
                <a:latin typeface="Abadi" panose="020B0604020104020204" pitchFamily="34" charset="0"/>
              </a:rPr>
              <a:t>, has a success rate of 60 %, while </a:t>
            </a:r>
            <a:r>
              <a:rPr lang="en-US" dirty="0">
                <a:latin typeface="Abadi" panose="020B0604020104020204" pitchFamily="34" charset="0"/>
              </a:rPr>
              <a:t>KSC LC-39A</a:t>
            </a:r>
            <a:r>
              <a:rPr lang="en-US" b="0" i="0" dirty="0">
                <a:effectLst/>
                <a:latin typeface="Abadi" panose="020B0604020104020204" pitchFamily="34" charset="0"/>
              </a:rPr>
              <a:t> and </a:t>
            </a:r>
            <a:r>
              <a:rPr lang="en-US" dirty="0">
                <a:latin typeface="Abadi" panose="020B0604020104020204" pitchFamily="34" charset="0"/>
              </a:rPr>
              <a:t>VAFB SLC 4E</a:t>
            </a:r>
            <a:r>
              <a:rPr lang="en-US" b="0" i="0" dirty="0">
                <a:effectLst/>
                <a:latin typeface="Abadi" panose="020B0604020104020204" pitchFamily="34" charset="0"/>
              </a:rPr>
              <a:t> has a success rate of 77%. Below, let's drill down to each site visualize its detailed launch </a:t>
            </a:r>
            <a:r>
              <a:rPr lang="en-US" i="0" dirty="0">
                <a:effectLst/>
                <a:latin typeface="Abadi" panose="020B0604020104020204" pitchFamily="34" charset="0"/>
              </a:rPr>
              <a:t>records</a:t>
            </a:r>
            <a:r>
              <a:rPr lang="en-US" b="0" i="0" dirty="0">
                <a:effectLst/>
                <a:latin typeface="Abadi" panose="020B0604020104020204" pitchFamily="34" charset="0"/>
              </a:rPr>
              <a:t>.</a:t>
            </a:r>
            <a:endParaRPr lang="en-US"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22509" y="66160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25B3688F-5631-CB89-1F44-0C86C2B4D772}"/>
              </a:ext>
            </a:extLst>
          </p:cNvPr>
          <p:cNvPicPr>
            <a:picLocks noChangeAspect="1"/>
          </p:cNvPicPr>
          <p:nvPr/>
        </p:nvPicPr>
        <p:blipFill>
          <a:blip r:embed="rId3"/>
          <a:stretch>
            <a:fillRect/>
          </a:stretch>
        </p:blipFill>
        <p:spPr>
          <a:xfrm>
            <a:off x="1843891" y="2088647"/>
            <a:ext cx="8504217" cy="4338564"/>
          </a:xfrm>
          <a:prstGeom prst="rect">
            <a:avLst/>
          </a:prstGeom>
        </p:spPr>
      </p:pic>
      <p:sp>
        <p:nvSpPr>
          <p:cNvPr id="7" name="TextBox 6">
            <a:extLst>
              <a:ext uri="{FF2B5EF4-FFF2-40B4-BE49-F238E27FC236}">
                <a16:creationId xmlns:a16="http://schemas.microsoft.com/office/drawing/2014/main" id="{139FBB62-4C0D-0694-BBDF-685886E268C5}"/>
              </a:ext>
            </a:extLst>
          </p:cNvPr>
          <p:cNvSpPr txBox="1"/>
          <p:nvPr/>
        </p:nvSpPr>
        <p:spPr>
          <a:xfrm>
            <a:off x="780805" y="1363133"/>
            <a:ext cx="10714511" cy="923330"/>
          </a:xfrm>
          <a:prstGeom prst="rect">
            <a:avLst/>
          </a:prstGeom>
          <a:noFill/>
        </p:spPr>
        <p:txBody>
          <a:bodyPr wrap="square">
            <a:spAutoFit/>
          </a:bodyPr>
          <a:lstStyle/>
          <a:p>
            <a:r>
              <a:rPr lang="en-US" b="0" i="0" dirty="0">
                <a:effectLst/>
                <a:latin typeface="Abadi" panose="020B0604020104020204" pitchFamily="34" charset="0"/>
              </a:rPr>
              <a:t>We want to observe if there is any relationship between launch sites and their payload mass. Scatter point chart shows for the VAFB-SLC </a:t>
            </a:r>
            <a:r>
              <a:rPr lang="en-US" b="0" i="0" dirty="0" err="1">
                <a:effectLst/>
                <a:latin typeface="Abadi" panose="020B0604020104020204" pitchFamily="34" charset="0"/>
              </a:rPr>
              <a:t>launchsite</a:t>
            </a:r>
            <a:r>
              <a:rPr lang="en-US" b="0" i="0" dirty="0">
                <a:effectLst/>
                <a:latin typeface="Abadi" panose="020B0604020104020204" pitchFamily="34" charset="0"/>
              </a:rPr>
              <a:t> there are no rockets launched for </a:t>
            </a:r>
            <a:r>
              <a:rPr lang="en-US" b="0" i="0" dirty="0" err="1">
                <a:effectLst/>
                <a:latin typeface="Abadi" panose="020B0604020104020204" pitchFamily="34" charset="0"/>
              </a:rPr>
              <a:t>heavypayload</a:t>
            </a:r>
            <a:r>
              <a:rPr lang="en-US" b="0" i="0" dirty="0">
                <a:effectLst/>
                <a:latin typeface="Abadi" panose="020B0604020104020204" pitchFamily="34" charset="0"/>
              </a:rPr>
              <a:t> mass(greater than 10000).</a:t>
            </a:r>
            <a:endParaRPr lang="en-US"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TextBox 1">
            <a:extLst>
              <a:ext uri="{FF2B5EF4-FFF2-40B4-BE49-F238E27FC236}">
                <a16:creationId xmlns:a16="http://schemas.microsoft.com/office/drawing/2014/main" id="{6D8F738B-0510-6D80-8908-81B1495E7349}"/>
              </a:ext>
            </a:extLst>
          </p:cNvPr>
          <p:cNvSpPr txBox="1"/>
          <p:nvPr/>
        </p:nvSpPr>
        <p:spPr>
          <a:xfrm>
            <a:off x="758135" y="1313272"/>
            <a:ext cx="10939059" cy="369332"/>
          </a:xfrm>
          <a:prstGeom prst="rect">
            <a:avLst/>
          </a:prstGeom>
          <a:noFill/>
        </p:spPr>
        <p:txBody>
          <a:bodyPr wrap="square">
            <a:spAutoFit/>
          </a:bodyPr>
          <a:lstStyle/>
          <a:p>
            <a:r>
              <a:rPr lang="en-US" b="0" i="0" dirty="0">
                <a:effectLst/>
                <a:latin typeface="Abadi" panose="020B0604020104020204" pitchFamily="34" charset="0"/>
              </a:rPr>
              <a:t>We want to visually check if there are any relationship between success rate and orbit type using a bar chart.</a:t>
            </a:r>
            <a:endParaRPr lang="en-US" dirty="0">
              <a:latin typeface="Abadi" panose="020B0604020104020204" pitchFamily="34" charset="0"/>
            </a:endParaRPr>
          </a:p>
        </p:txBody>
      </p:sp>
      <p:pic>
        <p:nvPicPr>
          <p:cNvPr id="6" name="Picture 5">
            <a:extLst>
              <a:ext uri="{FF2B5EF4-FFF2-40B4-BE49-F238E27FC236}">
                <a16:creationId xmlns:a16="http://schemas.microsoft.com/office/drawing/2014/main" id="{E2419318-7AE3-A326-7B3A-472D1189C2B2}"/>
              </a:ext>
            </a:extLst>
          </p:cNvPr>
          <p:cNvPicPr>
            <a:picLocks noChangeAspect="1"/>
          </p:cNvPicPr>
          <p:nvPr/>
        </p:nvPicPr>
        <p:blipFill>
          <a:blip r:embed="rId3"/>
          <a:stretch>
            <a:fillRect/>
          </a:stretch>
        </p:blipFill>
        <p:spPr>
          <a:xfrm>
            <a:off x="2316678" y="1837257"/>
            <a:ext cx="6794032" cy="438913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TextBox 6">
            <a:extLst>
              <a:ext uri="{FF2B5EF4-FFF2-40B4-BE49-F238E27FC236}">
                <a16:creationId xmlns:a16="http://schemas.microsoft.com/office/drawing/2014/main" id="{654F35E8-5A7E-5A86-6968-5585B74CDDEE}"/>
              </a:ext>
            </a:extLst>
          </p:cNvPr>
          <p:cNvSpPr txBox="1"/>
          <p:nvPr/>
        </p:nvSpPr>
        <p:spPr>
          <a:xfrm>
            <a:off x="758135" y="1289522"/>
            <a:ext cx="10939059" cy="646331"/>
          </a:xfrm>
          <a:prstGeom prst="rect">
            <a:avLst/>
          </a:prstGeom>
          <a:noFill/>
        </p:spPr>
        <p:txBody>
          <a:bodyPr wrap="square">
            <a:spAutoFit/>
          </a:bodyPr>
          <a:lstStyle/>
          <a:p>
            <a:r>
              <a:rPr lang="en-US" dirty="0">
                <a:latin typeface="Abadi" panose="020B0604020104020204" pitchFamily="34" charset="0"/>
              </a:rPr>
              <a:t>We</a:t>
            </a:r>
            <a:r>
              <a:rPr lang="en-US" b="0" i="0" dirty="0">
                <a:effectLst/>
                <a:latin typeface="Abadi" panose="020B0604020104020204" pitchFamily="34" charset="0"/>
              </a:rPr>
              <a:t> see that in the LEO orbit the Success appears related to the number of flights; on the other hand, there seems to be no relationship between flight number when in GTO orbit.</a:t>
            </a:r>
            <a:endParaRPr lang="en-US" dirty="0">
              <a:latin typeface="Abadi" panose="020B0604020104020204" pitchFamily="34" charset="0"/>
            </a:endParaRPr>
          </a:p>
        </p:txBody>
      </p:sp>
      <p:pic>
        <p:nvPicPr>
          <p:cNvPr id="8" name="Picture 7">
            <a:extLst>
              <a:ext uri="{FF2B5EF4-FFF2-40B4-BE49-F238E27FC236}">
                <a16:creationId xmlns:a16="http://schemas.microsoft.com/office/drawing/2014/main" id="{5910E483-07A7-9FA1-1FBA-0CAB08F0B17C}"/>
              </a:ext>
            </a:extLst>
          </p:cNvPr>
          <p:cNvPicPr>
            <a:picLocks noChangeAspect="1"/>
          </p:cNvPicPr>
          <p:nvPr/>
        </p:nvPicPr>
        <p:blipFill>
          <a:blip r:embed="rId3"/>
          <a:stretch>
            <a:fillRect/>
          </a:stretch>
        </p:blipFill>
        <p:spPr>
          <a:xfrm>
            <a:off x="2011383" y="2002128"/>
            <a:ext cx="8169234" cy="462051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91FD3EEF-9F4E-8646-69F2-09F836C2431A}"/>
              </a:ext>
            </a:extLst>
          </p:cNvPr>
          <p:cNvPicPr>
            <a:picLocks noChangeAspect="1"/>
          </p:cNvPicPr>
          <p:nvPr/>
        </p:nvPicPr>
        <p:blipFill>
          <a:blip r:embed="rId3"/>
          <a:stretch>
            <a:fillRect/>
          </a:stretch>
        </p:blipFill>
        <p:spPr>
          <a:xfrm>
            <a:off x="2075503" y="2125825"/>
            <a:ext cx="8040993" cy="4478527"/>
          </a:xfrm>
          <a:prstGeom prst="rect">
            <a:avLst/>
          </a:prstGeom>
        </p:spPr>
      </p:pic>
      <p:sp>
        <p:nvSpPr>
          <p:cNvPr id="7" name="TextBox 6">
            <a:extLst>
              <a:ext uri="{FF2B5EF4-FFF2-40B4-BE49-F238E27FC236}">
                <a16:creationId xmlns:a16="http://schemas.microsoft.com/office/drawing/2014/main" id="{76714F05-0935-065A-BCED-67CE974E6062}"/>
              </a:ext>
            </a:extLst>
          </p:cNvPr>
          <p:cNvSpPr txBox="1"/>
          <p:nvPr/>
        </p:nvSpPr>
        <p:spPr>
          <a:xfrm>
            <a:off x="392027" y="1359408"/>
            <a:ext cx="11271568" cy="923330"/>
          </a:xfrm>
          <a:prstGeom prst="rect">
            <a:avLst/>
          </a:prstGeom>
          <a:noFill/>
        </p:spPr>
        <p:txBody>
          <a:bodyPr wrap="square">
            <a:spAutoFit/>
          </a:bodyPr>
          <a:lstStyle/>
          <a:p>
            <a:pPr algn="l"/>
            <a:r>
              <a:rPr lang="en-US" b="0" i="0" dirty="0">
                <a:effectLst/>
                <a:latin typeface="Abadi" panose="020B0604020104020204" pitchFamily="34" charset="0"/>
              </a:rPr>
              <a:t>With heavy payloads the successful landing or positive landing rate are more for </a:t>
            </a:r>
            <a:r>
              <a:rPr lang="en-US" b="0" i="0" dirty="0" err="1">
                <a:effectLst/>
                <a:latin typeface="Abadi" panose="020B0604020104020204" pitchFamily="34" charset="0"/>
              </a:rPr>
              <a:t>Polar,LEO</a:t>
            </a:r>
            <a:r>
              <a:rPr lang="en-US" b="0" i="0" dirty="0">
                <a:effectLst/>
                <a:latin typeface="Abadi" panose="020B0604020104020204" pitchFamily="34" charset="0"/>
              </a:rPr>
              <a:t> and ISS.</a:t>
            </a:r>
          </a:p>
          <a:p>
            <a:pPr algn="l"/>
            <a:r>
              <a:rPr lang="en-US" dirty="0">
                <a:latin typeface="Abadi" panose="020B0604020104020204" pitchFamily="34" charset="0"/>
              </a:rPr>
              <a:t>F</a:t>
            </a:r>
            <a:r>
              <a:rPr lang="en-US" b="0" i="0" dirty="0">
                <a:effectLst/>
                <a:latin typeface="Abadi" panose="020B0604020104020204" pitchFamily="34" charset="0"/>
              </a:rPr>
              <a:t>or GTO we cannot distinguish this well as both positive landing rate and negative landing(unsuccessful mission) are both there.</a:t>
            </a: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B8B99522-DA9A-966E-A3AA-E17BA9EEE575}"/>
              </a:ext>
            </a:extLst>
          </p:cNvPr>
          <p:cNvPicPr>
            <a:picLocks noChangeAspect="1"/>
          </p:cNvPicPr>
          <p:nvPr/>
        </p:nvPicPr>
        <p:blipFill>
          <a:blip r:embed="rId3"/>
          <a:stretch>
            <a:fillRect/>
          </a:stretch>
        </p:blipFill>
        <p:spPr>
          <a:xfrm>
            <a:off x="1876348" y="1888044"/>
            <a:ext cx="8439303" cy="4566072"/>
          </a:xfrm>
          <a:prstGeom prst="rect">
            <a:avLst/>
          </a:prstGeom>
        </p:spPr>
      </p:pic>
      <p:sp>
        <p:nvSpPr>
          <p:cNvPr id="6" name="TextBox 5">
            <a:extLst>
              <a:ext uri="{FF2B5EF4-FFF2-40B4-BE49-F238E27FC236}">
                <a16:creationId xmlns:a16="http://schemas.microsoft.com/office/drawing/2014/main" id="{E0126AA5-93FB-B5E5-1DB2-4185BD60540D}"/>
              </a:ext>
            </a:extLst>
          </p:cNvPr>
          <p:cNvSpPr txBox="1"/>
          <p:nvPr/>
        </p:nvSpPr>
        <p:spPr>
          <a:xfrm>
            <a:off x="849182" y="1402876"/>
            <a:ext cx="11271568" cy="369332"/>
          </a:xfrm>
          <a:prstGeom prst="rect">
            <a:avLst/>
          </a:prstGeom>
          <a:noFill/>
        </p:spPr>
        <p:txBody>
          <a:bodyPr wrap="square">
            <a:spAutoFit/>
          </a:bodyPr>
          <a:lstStyle/>
          <a:p>
            <a:pPr algn="l"/>
            <a:r>
              <a:rPr lang="en-US" b="0" i="0" dirty="0">
                <a:effectLst/>
                <a:latin typeface="Abadi" panose="020B0604020104020204" pitchFamily="34" charset="0"/>
              </a:rPr>
              <a:t>We visualize the 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781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Display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78B158F3-797F-4A68-8259-0131CC3E73B7}"/>
              </a:ext>
            </a:extLst>
          </p:cNvPr>
          <p:cNvPicPr>
            <a:picLocks noChangeAspect="1"/>
          </p:cNvPicPr>
          <p:nvPr/>
        </p:nvPicPr>
        <p:blipFill>
          <a:blip r:embed="rId3"/>
          <a:stretch>
            <a:fillRect/>
          </a:stretch>
        </p:blipFill>
        <p:spPr>
          <a:xfrm>
            <a:off x="4929098" y="2605001"/>
            <a:ext cx="2333804" cy="279258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6867"/>
            <a:ext cx="9745589" cy="4351338"/>
          </a:xfrm>
          <a:prstGeom prst="rect">
            <a:avLst/>
          </a:prstGeom>
        </p:spPr>
        <p:txBody>
          <a:bodyPr>
            <a:normAutofit/>
          </a:bodyPr>
          <a:lstStyle/>
          <a:p>
            <a:pPr marL="0" indent="0">
              <a:lnSpc>
                <a:spcPct val="100000"/>
              </a:lnSpc>
              <a:spcBef>
                <a:spcPts val="1400"/>
              </a:spcBef>
              <a:buNone/>
            </a:pPr>
            <a:r>
              <a:rPr lang="en-US" sz="2200" i="0" dirty="0">
                <a:effectLst/>
                <a:latin typeface="Abadi" panose="020B0604020104020204" pitchFamily="34" charset="0"/>
              </a:rPr>
              <a:t>Display 5 records where launch sites begin with the string 'CCA</a:t>
            </a:r>
            <a:r>
              <a:rPr lang="en-US" sz="1600" i="0" dirty="0">
                <a:effectLst/>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E396C6EA-9A5A-5529-DEBB-495436653704}"/>
              </a:ext>
            </a:extLst>
          </p:cNvPr>
          <p:cNvPicPr>
            <a:picLocks noChangeAspect="1"/>
          </p:cNvPicPr>
          <p:nvPr/>
        </p:nvPicPr>
        <p:blipFill>
          <a:blip r:embed="rId3"/>
          <a:stretch>
            <a:fillRect/>
          </a:stretch>
        </p:blipFill>
        <p:spPr>
          <a:xfrm>
            <a:off x="437961" y="2334758"/>
            <a:ext cx="11411057" cy="22966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2493"/>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Display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7184DD6A-A73C-69D3-5329-8CF6EB10537D}"/>
              </a:ext>
            </a:extLst>
          </p:cNvPr>
          <p:cNvPicPr>
            <a:picLocks noChangeAspect="1"/>
          </p:cNvPicPr>
          <p:nvPr/>
        </p:nvPicPr>
        <p:blipFill>
          <a:blip r:embed="rId3"/>
          <a:stretch>
            <a:fillRect/>
          </a:stretch>
        </p:blipFill>
        <p:spPr>
          <a:xfrm>
            <a:off x="1006577" y="2333619"/>
            <a:ext cx="10178846" cy="21907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6243"/>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1BF798AF-8F53-812E-34BF-505CE6611C80}"/>
              </a:ext>
            </a:extLst>
          </p:cNvPr>
          <p:cNvPicPr>
            <a:picLocks noChangeAspect="1"/>
          </p:cNvPicPr>
          <p:nvPr/>
        </p:nvPicPr>
        <p:blipFill>
          <a:blip r:embed="rId3"/>
          <a:stretch>
            <a:fillRect/>
          </a:stretch>
        </p:blipFill>
        <p:spPr>
          <a:xfrm>
            <a:off x="727875" y="2513164"/>
            <a:ext cx="10599871" cy="190292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date when the first </a:t>
            </a:r>
            <a:r>
              <a:rPr lang="en-US" sz="2200" dirty="0" err="1">
                <a:solidFill>
                  <a:schemeClr val="accent3">
                    <a:lumMod val="25000"/>
                  </a:schemeClr>
                </a:solidFill>
                <a:latin typeface="Abadi" panose="020B0604020104020204" pitchFamily="34" charset="0"/>
              </a:rPr>
              <a:t>succesful</a:t>
            </a:r>
            <a:r>
              <a:rPr lang="en-US" sz="2200" dirty="0">
                <a:solidFill>
                  <a:schemeClr val="accent3">
                    <a:lumMod val="25000"/>
                  </a:schemeClr>
                </a:solidFill>
                <a:latin typeface="Abadi" panose="020B0604020104020204" pitchFamily="34" charset="0"/>
              </a:rPr>
              <a:t> landing outcome in ground pad was </a:t>
            </a:r>
            <a:r>
              <a:rPr lang="en-US" sz="2200" dirty="0" err="1">
                <a:solidFill>
                  <a:schemeClr val="accent3">
                    <a:lumMod val="25000"/>
                  </a:schemeClr>
                </a:solidFill>
                <a:latin typeface="Abadi" panose="020B0604020104020204" pitchFamily="34" charset="0"/>
              </a:rPr>
              <a:t>acheived</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ADE70D5E-7DC3-8A72-F872-3781593CE7EA}"/>
              </a:ext>
            </a:extLst>
          </p:cNvPr>
          <p:cNvPicPr>
            <a:picLocks noChangeAspect="1"/>
          </p:cNvPicPr>
          <p:nvPr/>
        </p:nvPicPr>
        <p:blipFill>
          <a:blip r:embed="rId3"/>
          <a:stretch>
            <a:fillRect/>
          </a:stretch>
        </p:blipFill>
        <p:spPr>
          <a:xfrm>
            <a:off x="1059343" y="3004329"/>
            <a:ext cx="10073314" cy="179330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8119"/>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45F735F3-A0AC-0E7E-8831-91144972A7B1}"/>
              </a:ext>
            </a:extLst>
          </p:cNvPr>
          <p:cNvPicPr>
            <a:picLocks noChangeAspect="1"/>
          </p:cNvPicPr>
          <p:nvPr/>
        </p:nvPicPr>
        <p:blipFill>
          <a:blip r:embed="rId3"/>
          <a:stretch>
            <a:fillRect/>
          </a:stretch>
        </p:blipFill>
        <p:spPr>
          <a:xfrm>
            <a:off x="334892" y="2798518"/>
            <a:ext cx="11522215" cy="193973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8D073588-1451-493D-BF9D-026C284F306D}"/>
              </a:ext>
            </a:extLst>
          </p:cNvPr>
          <p:cNvPicPr>
            <a:picLocks noChangeAspect="1"/>
          </p:cNvPicPr>
          <p:nvPr/>
        </p:nvPicPr>
        <p:blipFill>
          <a:blip r:embed="rId3"/>
          <a:stretch>
            <a:fillRect/>
          </a:stretch>
        </p:blipFill>
        <p:spPr>
          <a:xfrm>
            <a:off x="1578228" y="2366456"/>
            <a:ext cx="9035544" cy="296689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9366"/>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8AC7324C-B4BD-0402-1940-E471E731F932}"/>
              </a:ext>
            </a:extLst>
          </p:cNvPr>
          <p:cNvPicPr>
            <a:picLocks noChangeAspect="1"/>
          </p:cNvPicPr>
          <p:nvPr/>
        </p:nvPicPr>
        <p:blipFill>
          <a:blip r:embed="rId3"/>
          <a:stretch>
            <a:fillRect/>
          </a:stretch>
        </p:blipFill>
        <p:spPr>
          <a:xfrm>
            <a:off x="1637310" y="2327953"/>
            <a:ext cx="8917380" cy="398129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15632" y="1426186"/>
            <a:ext cx="10842340" cy="459938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report presents a comprehensive analysis of SpaceX Falcon 9 launches with the objective of predicting the outcomes of these missions. Our methodology integrates data collection, wrangling, exploratory and interactive visual analytics, culminating in predictive analysis using sophisticated classification models. </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&amp; Wrangling: We leveraged the SpaceX API to extract relevant data on Falcon 9 launches, complemented by additional historical launch records sourced from a dedicated Wikipedia page. </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Our EDA involved a blend of visualization techniques and SQL queries to unveil patterns, anomalies, and relationships within the data. This foundational analysis provided insights into the factors influencing launch success. </a:t>
            </a:r>
          </a:p>
          <a:p>
            <a:pPr>
              <a:lnSpc>
                <a:spcPct val="100000"/>
              </a:lnSpc>
              <a:spcBef>
                <a:spcPts val="1400"/>
              </a:spcBef>
            </a:pPr>
            <a:r>
              <a:rPr lang="en-US" sz="2200" dirty="0">
                <a:solidFill>
                  <a:schemeClr val="accent3">
                    <a:lumMod val="25000"/>
                  </a:schemeClr>
                </a:solidFill>
                <a:latin typeface="Abadi" panose="020B0604020104020204" pitchFamily="34" charset="0"/>
              </a:rPr>
              <a:t>Visual Analytics: Utilizing the Folium library, we conducted interactive visual analytics to spatially examine the launch outcomes. By mapping the launch sites and overlaying key data points, we gained a geographical perspective of the mission successes and failures.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Our analysis performs the construction and tuning of several classification models to predict launch outcomes. Our iterative process involved building, tuning, and evaluating the models to optimize their performance.</a:t>
            </a:r>
          </a:p>
          <a:p>
            <a:pPr>
              <a:lnSpc>
                <a:spcPct val="100000"/>
              </a:lnSpc>
              <a:spcBef>
                <a:spcPts val="1400"/>
              </a:spcBef>
            </a:pPr>
            <a:r>
              <a:rPr lang="en-US" sz="2200" dirty="0">
                <a:solidFill>
                  <a:schemeClr val="accent3">
                    <a:lumMod val="25000"/>
                  </a:schemeClr>
                </a:solidFill>
                <a:latin typeface="Abadi" panose="020B0604020104020204" pitchFamily="34" charset="0"/>
              </a:rPr>
              <a:t>The findings and predictive models developed through this analysis offer a data-driven approach to enhancing the success rate of Falcon 9 booster landings.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5437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records which will display the month names,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4E1E5AF7-E54F-C144-05E5-793FA2B361BF}"/>
              </a:ext>
            </a:extLst>
          </p:cNvPr>
          <p:cNvPicPr>
            <a:picLocks noChangeAspect="1"/>
          </p:cNvPicPr>
          <p:nvPr/>
        </p:nvPicPr>
        <p:blipFill>
          <a:blip r:embed="rId3"/>
          <a:stretch>
            <a:fillRect/>
          </a:stretch>
        </p:blipFill>
        <p:spPr>
          <a:xfrm>
            <a:off x="268704" y="3066562"/>
            <a:ext cx="11654591" cy="159008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2493"/>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85A13AE0-958A-CB38-C46B-19795D898CB4}"/>
              </a:ext>
            </a:extLst>
          </p:cNvPr>
          <p:cNvPicPr>
            <a:picLocks noChangeAspect="1"/>
          </p:cNvPicPr>
          <p:nvPr/>
        </p:nvPicPr>
        <p:blipFill>
          <a:blip r:embed="rId3"/>
          <a:stretch>
            <a:fillRect/>
          </a:stretch>
        </p:blipFill>
        <p:spPr>
          <a:xfrm>
            <a:off x="396339" y="2825482"/>
            <a:ext cx="11399322" cy="303098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67487"/>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We add each site's location on a map using site's latitude and longitude coordinates. </a:t>
            </a:r>
          </a:p>
          <a:p>
            <a:pPr>
              <a:lnSpc>
                <a:spcPct val="100000"/>
              </a:lnSpc>
              <a:spcBef>
                <a:spcPts val="1400"/>
              </a:spcBef>
            </a:pPr>
            <a:r>
              <a:rPr lang="en-US" sz="1800" dirty="0">
                <a:solidFill>
                  <a:schemeClr val="accent3">
                    <a:lumMod val="25000"/>
                  </a:schemeClr>
                </a:solidFill>
                <a:latin typeface="Abadi"/>
              </a:rPr>
              <a:t>We can explore the map by zoom-in/out the marked areas , and try to answer the following questions:</a:t>
            </a:r>
          </a:p>
          <a:p>
            <a:pPr lvl="1">
              <a:lnSpc>
                <a:spcPct val="100000"/>
              </a:lnSpc>
              <a:spcBef>
                <a:spcPts val="1400"/>
              </a:spcBef>
            </a:pPr>
            <a:r>
              <a:rPr lang="en-US" sz="1800" b="0" i="0" dirty="0">
                <a:effectLst/>
                <a:latin typeface="Abadi" panose="020B0604020104020204" pitchFamily="34" charset="0"/>
              </a:rPr>
              <a:t>Are all launch sites in proximity to the Equator line?</a:t>
            </a:r>
          </a:p>
          <a:p>
            <a:pPr lvl="1">
              <a:lnSpc>
                <a:spcPct val="100000"/>
              </a:lnSpc>
              <a:spcBef>
                <a:spcPts val="1400"/>
              </a:spcBef>
            </a:pPr>
            <a:r>
              <a:rPr lang="en-US" sz="1800" b="0" i="0" dirty="0">
                <a:effectLst/>
                <a:latin typeface="Abadi" panose="020B0604020104020204" pitchFamily="34" charset="0"/>
              </a:rPr>
              <a:t>Are all launch sites in very close proximity to the coast?</a:t>
            </a:r>
          </a:p>
          <a:p>
            <a:pPr>
              <a:lnSpc>
                <a:spcPct val="100000"/>
              </a:lnSpc>
              <a:spcBef>
                <a:spcPts val="1400"/>
              </a:spcBef>
            </a:pPr>
            <a:endParaRPr lang="en-US" sz="2200" b="0" i="0" dirty="0">
              <a:effectLst/>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&lt;Mark all launch sites on a map&gt;</a:t>
            </a:r>
          </a:p>
        </p:txBody>
      </p:sp>
      <p:pic>
        <p:nvPicPr>
          <p:cNvPr id="4" name="Picture 3">
            <a:extLst>
              <a:ext uri="{FF2B5EF4-FFF2-40B4-BE49-F238E27FC236}">
                <a16:creationId xmlns:a16="http://schemas.microsoft.com/office/drawing/2014/main" id="{827FE90D-18D7-11A5-DCCD-163A31C45AA9}"/>
              </a:ext>
            </a:extLst>
          </p:cNvPr>
          <p:cNvPicPr>
            <a:picLocks noChangeAspect="1"/>
          </p:cNvPicPr>
          <p:nvPr/>
        </p:nvPicPr>
        <p:blipFill>
          <a:blip r:embed="rId3"/>
          <a:stretch>
            <a:fillRect/>
          </a:stretch>
        </p:blipFill>
        <p:spPr>
          <a:xfrm>
            <a:off x="227013" y="3269639"/>
            <a:ext cx="11601595" cy="275593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&lt;Mark the success/failed launches for each site on the map&gt;</a:t>
            </a:r>
          </a:p>
        </p:txBody>
      </p:sp>
      <p:pic>
        <p:nvPicPr>
          <p:cNvPr id="2" name="Picture 1">
            <a:extLst>
              <a:ext uri="{FF2B5EF4-FFF2-40B4-BE49-F238E27FC236}">
                <a16:creationId xmlns:a16="http://schemas.microsoft.com/office/drawing/2014/main" id="{4ECC74FD-ED53-2567-71CF-F778F38CD27F}"/>
              </a:ext>
            </a:extLst>
          </p:cNvPr>
          <p:cNvPicPr>
            <a:picLocks noChangeAspect="1"/>
          </p:cNvPicPr>
          <p:nvPr/>
        </p:nvPicPr>
        <p:blipFill>
          <a:blip r:embed="rId3"/>
          <a:stretch>
            <a:fillRect/>
          </a:stretch>
        </p:blipFill>
        <p:spPr>
          <a:xfrm>
            <a:off x="365213" y="2046959"/>
            <a:ext cx="11461574" cy="3978614"/>
          </a:xfrm>
          <a:prstGeom prst="rect">
            <a:avLst/>
          </a:prstGeom>
        </p:spPr>
      </p:pic>
      <p:sp>
        <p:nvSpPr>
          <p:cNvPr id="4" name="Content Placeholder 4">
            <a:extLst>
              <a:ext uri="{FF2B5EF4-FFF2-40B4-BE49-F238E27FC236}">
                <a16:creationId xmlns:a16="http://schemas.microsoft.com/office/drawing/2014/main" id="{96EC852D-37BE-C860-5062-345589D9729B}"/>
              </a:ext>
            </a:extLst>
          </p:cNvPr>
          <p:cNvSpPr txBox="1">
            <a:spLocks/>
          </p:cNvSpPr>
          <p:nvPr/>
        </p:nvSpPr>
        <p:spPr>
          <a:xfrm>
            <a:off x="770011" y="1267487"/>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Enhance the map by adding the launch outcomes for each site, and see which sites have high success rates.</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&lt;Calculate the distances between a launch site to its proximities&gt;</a:t>
            </a:r>
          </a:p>
        </p:txBody>
      </p:sp>
      <p:pic>
        <p:nvPicPr>
          <p:cNvPr id="2" name="Picture 1">
            <a:extLst>
              <a:ext uri="{FF2B5EF4-FFF2-40B4-BE49-F238E27FC236}">
                <a16:creationId xmlns:a16="http://schemas.microsoft.com/office/drawing/2014/main" id="{C2DD4A1D-ECCB-D18C-4F4F-8467C6ED0DE5}"/>
              </a:ext>
            </a:extLst>
          </p:cNvPr>
          <p:cNvPicPr>
            <a:picLocks noChangeAspect="1"/>
          </p:cNvPicPr>
          <p:nvPr/>
        </p:nvPicPr>
        <p:blipFill>
          <a:blip r:embed="rId3"/>
          <a:stretch>
            <a:fillRect/>
          </a:stretch>
        </p:blipFill>
        <p:spPr>
          <a:xfrm>
            <a:off x="2358831" y="2676698"/>
            <a:ext cx="7337960" cy="3750513"/>
          </a:xfrm>
          <a:prstGeom prst="rect">
            <a:avLst/>
          </a:prstGeom>
        </p:spPr>
      </p:pic>
      <p:sp>
        <p:nvSpPr>
          <p:cNvPr id="4" name="Content Placeholder 4">
            <a:extLst>
              <a:ext uri="{FF2B5EF4-FFF2-40B4-BE49-F238E27FC236}">
                <a16:creationId xmlns:a16="http://schemas.microsoft.com/office/drawing/2014/main" id="{098D96A2-A156-CED1-912D-3551C507728E}"/>
              </a:ext>
            </a:extLst>
          </p:cNvPr>
          <p:cNvSpPr txBox="1">
            <a:spLocks/>
          </p:cNvSpPr>
          <p:nvPr/>
        </p:nvSpPr>
        <p:spPr>
          <a:xfrm>
            <a:off x="770011" y="1267487"/>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We zoom in to a launch site and explore its proximity to see if you can easily find any railway, highway, coastline, etc. </a:t>
            </a:r>
          </a:p>
          <a:p>
            <a:pPr>
              <a:lnSpc>
                <a:spcPct val="100000"/>
              </a:lnSpc>
              <a:spcBef>
                <a:spcPts val="1400"/>
              </a:spcBef>
            </a:pPr>
            <a:r>
              <a:rPr lang="en-US" sz="1800" dirty="0">
                <a:solidFill>
                  <a:schemeClr val="accent3">
                    <a:lumMod val="25000"/>
                  </a:schemeClr>
                </a:solidFill>
                <a:latin typeface="Abadi"/>
              </a:rPr>
              <a:t>We move the mouse to these points and mark down their coordinates in order to the distance to the launch site. Below, the proximity to the coastline is shown on the map as an example.</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3683237"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model has the highest model accuracy with 0.944 on the test data.</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26EF7F59-7A40-6501-B892-CFDCC9A8253F}"/>
              </a:ext>
            </a:extLst>
          </p:cNvPr>
          <p:cNvPicPr>
            <a:picLocks noChangeAspect="1"/>
          </p:cNvPicPr>
          <p:nvPr/>
        </p:nvPicPr>
        <p:blipFill>
          <a:blip r:embed="rId3"/>
          <a:stretch>
            <a:fillRect/>
          </a:stretch>
        </p:blipFill>
        <p:spPr>
          <a:xfrm>
            <a:off x="4773433" y="1428945"/>
            <a:ext cx="6211241" cy="512685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the Decision Tree Model</a:t>
            </a:r>
            <a:endParaRPr lang="en-US" dirty="0">
              <a:solidFill>
                <a:srgbClr val="0B49CB"/>
              </a:solidFill>
            </a:endParaRPr>
          </a:p>
        </p:txBody>
      </p:sp>
      <p:pic>
        <p:nvPicPr>
          <p:cNvPr id="2" name="Picture 1">
            <a:extLst>
              <a:ext uri="{FF2B5EF4-FFF2-40B4-BE49-F238E27FC236}">
                <a16:creationId xmlns:a16="http://schemas.microsoft.com/office/drawing/2014/main" id="{52F62E8E-9B86-63F5-DFF2-EAF4A033A227}"/>
              </a:ext>
            </a:extLst>
          </p:cNvPr>
          <p:cNvPicPr>
            <a:picLocks noChangeAspect="1"/>
          </p:cNvPicPr>
          <p:nvPr/>
        </p:nvPicPr>
        <p:blipFill>
          <a:blip r:embed="rId3"/>
          <a:stretch>
            <a:fillRect/>
          </a:stretch>
        </p:blipFill>
        <p:spPr>
          <a:xfrm>
            <a:off x="5126264" y="1393400"/>
            <a:ext cx="5750607" cy="4925950"/>
          </a:xfrm>
          <a:prstGeom prst="rect">
            <a:avLst/>
          </a:prstGeom>
        </p:spPr>
      </p:pic>
      <p:sp>
        <p:nvSpPr>
          <p:cNvPr id="3" name="Content Placeholder 4">
            <a:extLst>
              <a:ext uri="{FF2B5EF4-FFF2-40B4-BE49-F238E27FC236}">
                <a16:creationId xmlns:a16="http://schemas.microsoft.com/office/drawing/2014/main" id="{4DC0689E-3C40-91DE-0F04-2A2548276D4B}"/>
              </a:ext>
            </a:extLst>
          </p:cNvPr>
          <p:cNvSpPr txBox="1">
            <a:spLocks/>
          </p:cNvSpPr>
          <p:nvPr/>
        </p:nvSpPr>
        <p:spPr>
          <a:xfrm>
            <a:off x="770011" y="1523206"/>
            <a:ext cx="3683237"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Examining the confusion matrix, we see that decision tree model can effectively distinguish between the different classes.</a:t>
            </a:r>
          </a:p>
        </p:txBody>
      </p:sp>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784680" cy="4351338"/>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Decision tree is the best performing model among the four models tested. </a:t>
            </a:r>
          </a:p>
          <a:p>
            <a:pPr>
              <a:lnSpc>
                <a:spcPct val="100000"/>
              </a:lnSpc>
              <a:spcBef>
                <a:spcPts val="1400"/>
              </a:spcBef>
            </a:pPr>
            <a:r>
              <a:rPr lang="en-US" sz="1800" dirty="0">
                <a:solidFill>
                  <a:schemeClr val="accent3">
                    <a:lumMod val="25000"/>
                  </a:schemeClr>
                </a:solidFill>
                <a:latin typeface="Abadi" panose="020B0604020104020204" pitchFamily="34" charset="0"/>
              </a:rPr>
              <a:t>Its tuned </a:t>
            </a:r>
            <a:r>
              <a:rPr lang="en-US" sz="1800" dirty="0" err="1">
                <a:solidFill>
                  <a:schemeClr val="accent3">
                    <a:lumMod val="25000"/>
                  </a:schemeClr>
                </a:solidFill>
                <a:latin typeface="Abadi" panose="020B0604020104020204" pitchFamily="34" charset="0"/>
              </a:rPr>
              <a:t>hpyerparameters</a:t>
            </a:r>
            <a:r>
              <a:rPr lang="en-US" sz="1800" dirty="0">
                <a:solidFill>
                  <a:schemeClr val="accent3">
                    <a:lumMod val="25000"/>
                  </a:schemeClr>
                </a:solidFill>
                <a:latin typeface="Abadi" panose="020B0604020104020204" pitchFamily="34" charset="0"/>
              </a:rPr>
              <a:t> are: {'criterion': 'entropy', '</a:t>
            </a:r>
            <a:r>
              <a:rPr lang="en-US" sz="1800" dirty="0" err="1">
                <a:solidFill>
                  <a:schemeClr val="accent3">
                    <a:lumMod val="25000"/>
                  </a:schemeClr>
                </a:solidFill>
                <a:latin typeface="Abadi" panose="020B0604020104020204" pitchFamily="34" charset="0"/>
              </a:rPr>
              <a:t>max_depth</a:t>
            </a:r>
            <a:r>
              <a:rPr lang="en-US" sz="1800" dirty="0">
                <a:solidFill>
                  <a:schemeClr val="accent3">
                    <a:lumMod val="25000"/>
                  </a:schemeClr>
                </a:solidFill>
                <a:latin typeface="Abadi" panose="020B0604020104020204" pitchFamily="34" charset="0"/>
              </a:rPr>
              <a:t>': 12, '</a:t>
            </a:r>
            <a:r>
              <a:rPr lang="en-US" sz="1800" dirty="0" err="1">
                <a:solidFill>
                  <a:schemeClr val="accent3">
                    <a:lumMod val="25000"/>
                  </a:schemeClr>
                </a:solidFill>
                <a:latin typeface="Abadi" panose="020B0604020104020204" pitchFamily="34" charset="0"/>
              </a:rPr>
              <a:t>max_features</a:t>
            </a:r>
            <a:r>
              <a:rPr lang="en-US" sz="1800" dirty="0">
                <a:solidFill>
                  <a:schemeClr val="accent3">
                    <a:lumMod val="25000"/>
                  </a:schemeClr>
                </a:solidFill>
                <a:latin typeface="Abadi" panose="020B0604020104020204" pitchFamily="34" charset="0"/>
              </a:rPr>
              <a:t>': 'sqrt', '</a:t>
            </a:r>
            <a:r>
              <a:rPr lang="en-US" sz="1800" dirty="0" err="1">
                <a:solidFill>
                  <a:schemeClr val="accent3">
                    <a:lumMod val="25000"/>
                  </a:schemeClr>
                </a:solidFill>
                <a:latin typeface="Abadi" panose="020B0604020104020204" pitchFamily="34" charset="0"/>
              </a:rPr>
              <a:t>min_samples_leaf</a:t>
            </a:r>
            <a:r>
              <a:rPr lang="en-US" sz="1800" dirty="0">
                <a:solidFill>
                  <a:schemeClr val="accent3">
                    <a:lumMod val="25000"/>
                  </a:schemeClr>
                </a:solidFill>
                <a:latin typeface="Abadi" panose="020B0604020104020204" pitchFamily="34" charset="0"/>
              </a:rPr>
              <a:t>': 4, '</a:t>
            </a:r>
            <a:r>
              <a:rPr lang="en-US" sz="1800" dirty="0" err="1">
                <a:solidFill>
                  <a:schemeClr val="accent3">
                    <a:lumMod val="25000"/>
                  </a:schemeClr>
                </a:solidFill>
                <a:latin typeface="Abadi" panose="020B0604020104020204" pitchFamily="34" charset="0"/>
              </a:rPr>
              <a:t>min_samples_split</a:t>
            </a:r>
            <a:r>
              <a:rPr lang="en-US" sz="1800" dirty="0">
                <a:solidFill>
                  <a:schemeClr val="accent3">
                    <a:lumMod val="25000"/>
                  </a:schemeClr>
                </a:solidFill>
                <a:latin typeface="Abadi" panose="020B0604020104020204" pitchFamily="34" charset="0"/>
              </a:rPr>
              <a:t>': 5, 'splitter': 'random’}. Its accuracy on the train set is 0.87321.</a:t>
            </a:r>
          </a:p>
          <a:p>
            <a:pPr>
              <a:lnSpc>
                <a:spcPct val="100000"/>
              </a:lnSpc>
              <a:spcBef>
                <a:spcPts val="1400"/>
              </a:spcBef>
            </a:pPr>
            <a:r>
              <a:rPr lang="en-US" sz="1800" dirty="0">
                <a:solidFill>
                  <a:schemeClr val="accent3">
                    <a:lumMod val="25000"/>
                  </a:schemeClr>
                </a:solidFill>
                <a:latin typeface="Abadi" panose="020B0604020104020204" pitchFamily="34" charset="0"/>
              </a:rPr>
              <a:t>By the confusion matrix, we can conclude:</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is quite good at predicting when a launch will land successfully, with 12 true positives.</a:t>
            </a:r>
          </a:p>
          <a:p>
            <a:pPr lvl="1">
              <a:lnSpc>
                <a:spcPct val="100000"/>
              </a:lnSpc>
              <a:spcBef>
                <a:spcPts val="1400"/>
              </a:spcBef>
            </a:pPr>
            <a:r>
              <a:rPr lang="en-US" sz="1800" dirty="0">
                <a:solidFill>
                  <a:schemeClr val="accent3">
                    <a:lumMod val="25000"/>
                  </a:schemeClr>
                </a:solidFill>
                <a:latin typeface="Abadi" panose="020B0604020104020204" pitchFamily="34" charset="0"/>
              </a:rPr>
              <a:t>It has a small number of false positives, with only 1 instance where it predicted a landing would occur when it did not.</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no false negatives; the model did not miss any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has 5 true negatives, correctly identifying 5 instances where the launch did not land.</a:t>
            </a:r>
          </a:p>
          <a:p>
            <a:pPr>
              <a:lnSpc>
                <a:spcPct val="100000"/>
              </a:lnSpc>
              <a:spcBef>
                <a:spcPts val="1400"/>
              </a:spcBef>
            </a:pPr>
            <a:r>
              <a:rPr lang="en-US" sz="1800" dirty="0">
                <a:solidFill>
                  <a:schemeClr val="accent3">
                    <a:lumMod val="25000"/>
                  </a:schemeClr>
                </a:solidFill>
                <a:latin typeface="Abadi" panose="020B0604020104020204" pitchFamily="34" charset="0"/>
              </a:rPr>
              <a:t>The remaining 3 models, Logistic Regression, SVM and, KNN displayed similar performances according to the accuracy values.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20759"/>
            <a:ext cx="9954726" cy="3048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we will develop models to predict if the Falcon 9 first stage will land successfully.</a:t>
            </a:r>
          </a:p>
          <a:p>
            <a:pPr>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pPr>
              <a:spcBef>
                <a:spcPts val="1400"/>
              </a:spcBef>
            </a:pPr>
            <a:r>
              <a:rPr lang="en-US" sz="2200" dirty="0">
                <a:solidFill>
                  <a:schemeClr val="accent3">
                    <a:lumMod val="25000"/>
                  </a:schemeClr>
                </a:solidFill>
                <a:latin typeface="Abadi" panose="020B0604020104020204" pitchFamily="34" charset="0"/>
              </a:rPr>
              <a:t>Therefore, if we can determine if the first stage will land, we can determine the cost of a launch. This information can be used if an alternate company wants to bid against SpaceX for a rocket launch.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files related to this project can be found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ibrahimyzc</a:t>
            </a:r>
            <a:r>
              <a:rPr lang="en-US" sz="2200" dirty="0">
                <a:solidFill>
                  <a:schemeClr val="accent3">
                    <a:lumMod val="25000"/>
                  </a:schemeClr>
                </a:solidFill>
                <a:latin typeface="Abadi" panose="020B0604020104020204" pitchFamily="34" charset="0"/>
              </a:rPr>
              <a:t>/Data-Science-Capstone/tree/main&gt;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to the SpaceX API and clean the requested data. Also, perform web scraping to collect Falcon 9 historical launch records from a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Convert outcomes into Training Labels with 1 means the booster successfully landed 0 means it was 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 and make sure the data is in the correct format from the SpaceX API.  </a:t>
            </a:r>
          </a:p>
          <a:p>
            <a:pPr>
              <a:lnSpc>
                <a:spcPct val="100000"/>
              </a:lnSpc>
              <a:spcBef>
                <a:spcPts val="1400"/>
              </a:spcBef>
            </a:pPr>
            <a:r>
              <a:rPr lang="en-US" sz="2200" dirty="0">
                <a:solidFill>
                  <a:schemeClr val="accent3">
                    <a:lumMod val="25000"/>
                  </a:schemeClr>
                </a:solidFill>
                <a:latin typeface="Abadi" panose="020B0604020104020204" pitchFamily="34" charset="0"/>
              </a:rPr>
              <a:t>We perform web scraping to collect Falcon 9 historical launch records from </a:t>
            </a:r>
            <a:r>
              <a:rPr lang="en-US" sz="2200" dirty="0">
                <a:solidFill>
                  <a:schemeClr val="accent3">
                    <a:lumMod val="25000"/>
                  </a:schemeClr>
                </a:solidFill>
                <a:latin typeface="Abadi" panose="020B0604020104020204" pitchFamily="34" charset="0"/>
                <a:hlinkClick r:id="rId3"/>
              </a:rPr>
              <a:t>https://en.wikipedia.org/wiki/List_of_Falcon_9_and_Falcon_Heavy_launches</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457200" indent="-457200">
              <a:buFont typeface="+mj-lt"/>
              <a:buAutoNum type="arabicPeriod"/>
            </a:pPr>
            <a:r>
              <a:rPr lang="en-US" sz="2200" dirty="0">
                <a:solidFill>
                  <a:srgbClr val="1C7DDB"/>
                </a:solidFill>
                <a:latin typeface="Abadi"/>
              </a:rPr>
              <a:t>Request and parse the SpaceX launch data using the GET request</a:t>
            </a:r>
          </a:p>
          <a:p>
            <a:pPr marL="457200" indent="-457200">
              <a:buFont typeface="+mj-lt"/>
              <a:buAutoNum type="arabicPeriod"/>
            </a:pPr>
            <a:r>
              <a:rPr lang="en-US" sz="2200" dirty="0">
                <a:solidFill>
                  <a:srgbClr val="1C7DDB"/>
                </a:solidFill>
                <a:latin typeface="Abadi"/>
              </a:rPr>
              <a:t>Use </a:t>
            </a:r>
            <a:r>
              <a:rPr lang="en-US" sz="2200" dirty="0" err="1">
                <a:solidFill>
                  <a:srgbClr val="1C7DDB"/>
                </a:solidFill>
                <a:latin typeface="Abadi"/>
              </a:rPr>
              <a:t>json_normalize</a:t>
            </a:r>
            <a:r>
              <a:rPr lang="en-US" sz="2200" dirty="0">
                <a:solidFill>
                  <a:srgbClr val="1C7DDB"/>
                </a:solidFill>
                <a:latin typeface="Abadi"/>
              </a:rPr>
              <a:t> </a:t>
            </a:r>
            <a:r>
              <a:rPr lang="en-US" sz="2200" dirty="0" err="1">
                <a:solidFill>
                  <a:srgbClr val="1C7DDB"/>
                </a:solidFill>
                <a:latin typeface="Abadi"/>
              </a:rPr>
              <a:t>meethod</a:t>
            </a:r>
            <a:r>
              <a:rPr lang="en-US" sz="2200" dirty="0">
                <a:solidFill>
                  <a:srgbClr val="1C7DDB"/>
                </a:solidFill>
                <a:latin typeface="Abadi"/>
              </a:rPr>
              <a:t> to convert the </a:t>
            </a:r>
            <a:r>
              <a:rPr lang="en-US" sz="2200" dirty="0" err="1">
                <a:solidFill>
                  <a:srgbClr val="1C7DDB"/>
                </a:solidFill>
                <a:latin typeface="Abadi"/>
              </a:rPr>
              <a:t>json</a:t>
            </a:r>
            <a:r>
              <a:rPr lang="en-US" sz="2200" dirty="0">
                <a:solidFill>
                  <a:srgbClr val="1C7DDB"/>
                </a:solidFill>
                <a:latin typeface="Abadi"/>
              </a:rPr>
              <a:t> result into a </a:t>
            </a:r>
            <a:r>
              <a:rPr lang="en-US" sz="2200" dirty="0" err="1">
                <a:solidFill>
                  <a:srgbClr val="1C7DDB"/>
                </a:solidFill>
                <a:latin typeface="Abadi"/>
              </a:rPr>
              <a:t>dataframe</a:t>
            </a:r>
            <a:endParaRPr lang="en-US" sz="2200" dirty="0">
              <a:solidFill>
                <a:srgbClr val="1C7DDB"/>
              </a:solidFill>
              <a:latin typeface="Abadi"/>
            </a:endParaRPr>
          </a:p>
          <a:p>
            <a:pPr marL="457200" indent="-457200">
              <a:buFont typeface="+mj-lt"/>
              <a:buAutoNum type="arabicPeriod"/>
            </a:pPr>
            <a:r>
              <a:rPr lang="en-US" sz="2200" dirty="0">
                <a:solidFill>
                  <a:srgbClr val="1C7DDB"/>
                </a:solidFill>
                <a:latin typeface="Abadi"/>
              </a:rPr>
              <a:t>Take a subset of our </a:t>
            </a:r>
            <a:r>
              <a:rPr lang="en-US" sz="2200" dirty="0" err="1">
                <a:solidFill>
                  <a:srgbClr val="1C7DDB"/>
                </a:solidFill>
                <a:latin typeface="Abadi"/>
              </a:rPr>
              <a:t>dataframe</a:t>
            </a:r>
            <a:r>
              <a:rPr lang="en-US" sz="2200" dirty="0">
                <a:solidFill>
                  <a:srgbClr val="1C7DDB"/>
                </a:solidFill>
                <a:latin typeface="Abadi"/>
              </a:rPr>
              <a:t> keeping only the features we want</a:t>
            </a:r>
          </a:p>
          <a:p>
            <a:pPr marL="457200" indent="-457200">
              <a:buFont typeface="+mj-lt"/>
              <a:buAutoNum type="arabicPeriod"/>
            </a:pPr>
            <a:r>
              <a:rPr lang="en-US" sz="2200" dirty="0">
                <a:solidFill>
                  <a:srgbClr val="1C7DDB"/>
                </a:solidFill>
                <a:latin typeface="Abadi"/>
              </a:rPr>
              <a:t>Filter the </a:t>
            </a:r>
            <a:r>
              <a:rPr lang="en-US" sz="2200" dirty="0" err="1">
                <a:solidFill>
                  <a:srgbClr val="1C7DDB"/>
                </a:solidFill>
                <a:latin typeface="Abadi"/>
              </a:rPr>
              <a:t>dataframe</a:t>
            </a:r>
            <a:r>
              <a:rPr lang="en-US" sz="2200" dirty="0">
                <a:solidFill>
                  <a:srgbClr val="1C7DDB"/>
                </a:solidFill>
                <a:latin typeface="Abadi"/>
              </a:rPr>
              <a:t> to only include Falcon 9 launches</a:t>
            </a:r>
          </a:p>
          <a:p>
            <a:pPr marL="457200" indent="-457200">
              <a:buFont typeface="+mj-lt"/>
              <a:buAutoNum type="arabicPeriod"/>
            </a:pPr>
            <a:r>
              <a:rPr lang="en-US" sz="2200" dirty="0">
                <a:solidFill>
                  <a:srgbClr val="1C7DDB"/>
                </a:solidFill>
                <a:latin typeface="Abadi"/>
              </a:rPr>
              <a:t>Deal with Missing Values</a:t>
            </a:r>
          </a:p>
          <a:p>
            <a:pPr marL="457200" indent="-457200">
              <a:buFont typeface="+mj-lt"/>
              <a:buAutoNum type="arabicPeriod"/>
            </a:pPr>
            <a:r>
              <a:rPr lang="en-US" sz="2200" dirty="0">
                <a:solidFill>
                  <a:srgbClr val="1C7DDB"/>
                </a:solidFill>
                <a:latin typeface="Abadi"/>
              </a:rPr>
              <a:t>Export dataset to a CSV</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make a get request to the SpaceX API.</a:t>
            </a:r>
          </a:p>
          <a:p>
            <a:pPr>
              <a:lnSpc>
                <a:spcPct val="100000"/>
              </a:lnSpc>
              <a:spcBef>
                <a:spcPts val="1400"/>
              </a:spcBef>
            </a:pPr>
            <a:r>
              <a:rPr lang="en-US" sz="2200" dirty="0">
                <a:solidFill>
                  <a:schemeClr val="accent3">
                    <a:lumMod val="25000"/>
                  </a:schemeClr>
                </a:solidFill>
                <a:latin typeface="Abadi"/>
              </a:rPr>
              <a:t>We define helper functions that will help us use the API to extract information using identification numbers in the launch data.</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ibrahimyzc</a:t>
            </a:r>
            <a:r>
              <a:rPr lang="en-US" sz="2200" dirty="0">
                <a:solidFill>
                  <a:srgbClr val="1C7DDB"/>
                </a:solidFill>
                <a:latin typeface="Abadi" panose="020B0604020104020204" pitchFamily="34" charset="0"/>
              </a:rPr>
              <a:t>/Data-Science-Capstone/blob/main/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spacex</a:t>
            </a:r>
            <a:r>
              <a:rPr lang="en-US" sz="2200" dirty="0">
                <a:solidFill>
                  <a:srgbClr val="1C7DDB"/>
                </a:solidFill>
                <a:latin typeface="Abadi" panose="020B0604020104020204" pitchFamily="34" charset="0"/>
              </a:rPr>
              <a:t>-data-collection-</a:t>
            </a:r>
            <a:r>
              <a:rPr lang="en-US" sz="2200" dirty="0" err="1">
                <a:solidFill>
                  <a:srgbClr val="1C7DDB"/>
                </a:solidFill>
                <a:latin typeface="Abadi" panose="020B0604020104020204" pitchFamily="34" charset="0"/>
              </a:rPr>
              <a:t>api.ipynb</a:t>
            </a:r>
            <a:r>
              <a:rPr lang="en-US" sz="2200" dirty="0">
                <a:solidFill>
                  <a:srgbClr val="1C7DDB"/>
                </a:solidFill>
                <a:latin typeface="Abadi" panose="020B0604020104020204" pitchFamily="34" charset="0"/>
              </a:rPr>
              <a: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performed web scraping to collect Falcon 9 historical launch records from a Wikipedia page titled ”List of Falcon 9 and Falcon Heavy launches”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ibrahimyzc</a:t>
            </a:r>
            <a:r>
              <a:rPr lang="en-US" sz="2200" dirty="0">
                <a:solidFill>
                  <a:srgbClr val="1C7DDB"/>
                </a:solidFill>
                <a:latin typeface="Abadi" panose="020B0604020104020204" pitchFamily="34" charset="0"/>
              </a:rPr>
              <a:t>/Data-Science-Capstone/blob/main/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webscraping.ipynb</a:t>
            </a:r>
            <a:r>
              <a:rPr lang="en-US" sz="2200" dirty="0">
                <a:solidFill>
                  <a:srgbClr val="1C7DDB"/>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200" dirty="0" err="1">
                <a:solidFill>
                  <a:srgbClr val="1C7DDB"/>
                </a:solidFill>
                <a:latin typeface="Abadi"/>
              </a:rPr>
              <a:t>lmport</a:t>
            </a:r>
            <a:r>
              <a:rPr lang="en-US" sz="2200" dirty="0">
                <a:solidFill>
                  <a:srgbClr val="1C7DDB"/>
                </a:solidFill>
                <a:latin typeface="Abadi"/>
              </a:rPr>
              <a:t> required packages and provide some helper functions to process web scraped HTML table</a:t>
            </a:r>
          </a:p>
          <a:p>
            <a:pPr marL="457200" indent="-457200">
              <a:buFont typeface="+mj-lt"/>
              <a:buAutoNum type="arabicPeriod"/>
            </a:pPr>
            <a:r>
              <a:rPr lang="en-US" sz="2200" dirty="0">
                <a:solidFill>
                  <a:srgbClr val="1C7DDB"/>
                </a:solidFill>
                <a:latin typeface="Abadi"/>
              </a:rPr>
              <a:t>Perform an HTTP GET method to request the Falcon9 Launch HTML page, as an HTTP response</a:t>
            </a:r>
          </a:p>
          <a:p>
            <a:pPr marL="457200" indent="-457200">
              <a:buFont typeface="+mj-lt"/>
              <a:buAutoNum type="arabicPeriod"/>
            </a:pPr>
            <a:r>
              <a:rPr lang="en-US" sz="2200" dirty="0">
                <a:solidFill>
                  <a:srgbClr val="1C7DDB"/>
                </a:solidFill>
                <a:latin typeface="Abadi"/>
              </a:rPr>
              <a:t>Create a </a:t>
            </a:r>
            <a:r>
              <a:rPr lang="en-US" sz="2200" dirty="0" err="1">
                <a:solidFill>
                  <a:srgbClr val="1C7DDB"/>
                </a:solidFill>
                <a:latin typeface="Abadi"/>
              </a:rPr>
              <a:t>BeautifulSoup</a:t>
            </a:r>
            <a:r>
              <a:rPr lang="en-US" sz="2200" dirty="0">
                <a:solidFill>
                  <a:srgbClr val="1C7DDB"/>
                </a:solidFill>
                <a:latin typeface="Abadi"/>
              </a:rPr>
              <a:t> object from the HTML response</a:t>
            </a:r>
          </a:p>
          <a:p>
            <a:pPr marL="457200" indent="-457200">
              <a:buFont typeface="+mj-lt"/>
              <a:buAutoNum type="arabicPeriod"/>
            </a:pPr>
            <a:r>
              <a:rPr lang="en-US" sz="2200" dirty="0">
                <a:solidFill>
                  <a:srgbClr val="1C7DDB"/>
                </a:solidFill>
                <a:latin typeface="Abadi"/>
              </a:rPr>
              <a:t>Extract all column/variable names from the HTML table header</a:t>
            </a:r>
          </a:p>
          <a:p>
            <a:pPr marL="457200" indent="-457200">
              <a:buFont typeface="+mj-lt"/>
              <a:buAutoNum type="arabicPeriod"/>
            </a:pPr>
            <a:r>
              <a:rPr lang="en-US" sz="2200" dirty="0">
                <a:solidFill>
                  <a:srgbClr val="1C7DDB"/>
                </a:solidFill>
                <a:latin typeface="Abadi"/>
              </a:rPr>
              <a:t>Create a </a:t>
            </a:r>
            <a:r>
              <a:rPr lang="en-US" sz="2200" dirty="0" err="1">
                <a:solidFill>
                  <a:srgbClr val="1C7DDB"/>
                </a:solidFill>
                <a:latin typeface="Abadi"/>
              </a:rPr>
              <a:t>dataframe</a:t>
            </a:r>
            <a:r>
              <a:rPr lang="en-US" sz="2200" dirty="0">
                <a:solidFill>
                  <a:srgbClr val="1C7DDB"/>
                </a:solidFill>
                <a:latin typeface="Abadi"/>
              </a:rPr>
              <a:t> from parsed values</a:t>
            </a:r>
          </a:p>
          <a:p>
            <a:pPr marL="457200" indent="-457200">
              <a:buFont typeface="+mj-lt"/>
              <a:buAutoNum type="arabicPeriod"/>
            </a:pPr>
            <a:r>
              <a:rPr lang="en-US" sz="2200" dirty="0">
                <a:solidFill>
                  <a:srgbClr val="1C7DDB"/>
                </a:solidFill>
                <a:latin typeface="Abadi"/>
              </a:rPr>
              <a:t>Export the </a:t>
            </a:r>
            <a:r>
              <a:rPr lang="en-US" sz="2200" dirty="0" err="1">
                <a:solidFill>
                  <a:srgbClr val="1C7DDB"/>
                </a:solidFill>
                <a:latin typeface="Abadi"/>
              </a:rPr>
              <a:t>dataframe</a:t>
            </a:r>
            <a:r>
              <a:rPr lang="en-US" sz="2200" dirty="0">
                <a:solidFill>
                  <a:srgbClr val="1C7DDB"/>
                </a:solidFill>
                <a:latin typeface="Abadi"/>
              </a:rPr>
              <a:t> to a CSV</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884</TotalTime>
  <Words>2279</Words>
  <Application>Microsoft Macintosh PowerPoint</Application>
  <PresentationFormat>Widescreen</PresentationFormat>
  <Paragraphs>211</Paragraphs>
  <Slides>41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Abadi</vt:lpstr>
      <vt:lpstr>Arial</vt:lpstr>
      <vt:lpstr>Calibri</vt:lpstr>
      <vt:lpstr>IBM Plex Mono SemiBold</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Yazici, Ibrahim</cp:lastModifiedBy>
  <cp:revision>199</cp:revision>
  <dcterms:created xsi:type="dcterms:W3CDTF">2021-04-29T18:58:34Z</dcterms:created>
  <dcterms:modified xsi:type="dcterms:W3CDTF">2024-01-28T03:43:21Z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